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68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07884-83B3-44E6-8183-0F7578B6C1AE}" type="datetimeFigureOut">
              <a:rPr lang="uk-UA" smtClean="0"/>
              <a:t>26.07.2022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6D38C-5B0A-4713-85A0-DE78556F51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692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6D38C-5B0A-4713-85A0-DE78556F51B8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1145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6D38C-5B0A-4713-85A0-DE78556F51B8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257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4E66-AE0D-444E-8FA0-0C1AA4495D1F}" type="datetimeFigureOut">
              <a:rPr lang="uk-UA" smtClean="0"/>
              <a:t>26.07.2022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83F3-D503-440C-AC14-8224571A1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484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4E66-AE0D-444E-8FA0-0C1AA4495D1F}" type="datetimeFigureOut">
              <a:rPr lang="uk-UA" smtClean="0"/>
              <a:t>26.07.2022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83F3-D503-440C-AC14-8224571A1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876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4E66-AE0D-444E-8FA0-0C1AA4495D1F}" type="datetimeFigureOut">
              <a:rPr lang="uk-UA" smtClean="0"/>
              <a:t>26.07.2022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83F3-D503-440C-AC14-8224571A1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710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4E66-AE0D-444E-8FA0-0C1AA4495D1F}" type="datetimeFigureOut">
              <a:rPr lang="uk-UA" smtClean="0"/>
              <a:t>26.07.2022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83F3-D503-440C-AC14-8224571A1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970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4E66-AE0D-444E-8FA0-0C1AA4495D1F}" type="datetimeFigureOut">
              <a:rPr lang="uk-UA" smtClean="0"/>
              <a:t>26.07.2022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83F3-D503-440C-AC14-8224571A1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55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4E66-AE0D-444E-8FA0-0C1AA4495D1F}" type="datetimeFigureOut">
              <a:rPr lang="uk-UA" smtClean="0"/>
              <a:t>26.07.2022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83F3-D503-440C-AC14-8224571A1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266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4E66-AE0D-444E-8FA0-0C1AA4495D1F}" type="datetimeFigureOut">
              <a:rPr lang="uk-UA" smtClean="0"/>
              <a:t>26.07.2022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83F3-D503-440C-AC14-8224571A1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299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4E66-AE0D-444E-8FA0-0C1AA4495D1F}" type="datetimeFigureOut">
              <a:rPr lang="uk-UA" smtClean="0"/>
              <a:t>26.07.2022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83F3-D503-440C-AC14-8224571A1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356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4E66-AE0D-444E-8FA0-0C1AA4495D1F}" type="datetimeFigureOut">
              <a:rPr lang="uk-UA" smtClean="0"/>
              <a:t>26.07.2022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83F3-D503-440C-AC14-8224571A1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83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4E66-AE0D-444E-8FA0-0C1AA4495D1F}" type="datetimeFigureOut">
              <a:rPr lang="uk-UA" smtClean="0"/>
              <a:t>26.07.2022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83F3-D503-440C-AC14-8224571A1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991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4E66-AE0D-444E-8FA0-0C1AA4495D1F}" type="datetimeFigureOut">
              <a:rPr lang="uk-UA" smtClean="0"/>
              <a:t>26.07.2022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483F3-D503-440C-AC14-8224571A1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58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74E66-AE0D-444E-8FA0-0C1AA4495D1F}" type="datetimeFigureOut">
              <a:rPr lang="uk-UA" smtClean="0"/>
              <a:t>26.07.2022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483F3-D503-440C-AC14-8224571A12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87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9800" b="1" dirty="0" smtClean="0">
                <a:solidFill>
                  <a:srgbClr val="C00000"/>
                </a:solidFill>
              </a:rPr>
              <a:t>Доновіт-ВС</a:t>
            </a:r>
            <a:r>
              <a:rPr lang="ru-RU" sz="9800" b="1" dirty="0">
                <a:solidFill>
                  <a:srgbClr val="C00000"/>
                </a:solidFill>
              </a:rPr>
              <a:t>®</a:t>
            </a:r>
            <a:r>
              <a:rPr lang="uk-UA" dirty="0">
                <a:solidFill>
                  <a:srgbClr val="C00000"/>
                </a:solidFill>
              </a:rPr>
              <a:t/>
            </a:r>
            <a:br>
              <a:rPr lang="uk-UA" dirty="0">
                <a:solidFill>
                  <a:srgbClr val="C00000"/>
                </a:solidFill>
              </a:rPr>
            </a:b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920880" cy="1752600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Заслужений лікар України, доктор медичних наук, начальник відділення Головного військового клінічного шпиталю МО України Собецький В.В.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Генеральний директор "Науково-виробничої фірми АКСОМЕД", </a:t>
            </a:r>
            <a:r>
              <a:rPr lang="uk-UA" b="1" dirty="0" err="1" smtClean="0">
                <a:solidFill>
                  <a:srgbClr val="C00000"/>
                </a:solidFill>
              </a:rPr>
              <a:t>к.т.н</a:t>
            </a:r>
            <a:r>
              <a:rPr lang="uk-UA" b="1" dirty="0" smtClean="0">
                <a:solidFill>
                  <a:srgbClr val="C00000"/>
                </a:solidFill>
              </a:rPr>
              <a:t>., доцент Аксьонов Г.М.</a:t>
            </a:r>
            <a:endParaRPr lang="uk-U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32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maslov 2 copy"/>
          <p:cNvPicPr>
            <a:picLocks noChangeAspect="1" noChangeArrowheads="1"/>
          </p:cNvPicPr>
          <p:nvPr/>
        </p:nvPicPr>
        <p:blipFill>
          <a:blip r:embed="rId2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17525"/>
            <a:ext cx="8077200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132138" y="5348288"/>
            <a:ext cx="28800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uk-UA" altLang="uk-UA" sz="2400" b="1" dirty="0" smtClean="0">
                <a:solidFill>
                  <a:schemeClr val="bg1"/>
                </a:solidFill>
              </a:rPr>
              <a:t>Після лікування</a:t>
            </a:r>
            <a:endParaRPr lang="uk-UA" alt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1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alushko-3"/>
          <p:cNvPicPr>
            <a:picLocks noChangeAspect="1" noChangeArrowheads="1"/>
          </p:cNvPicPr>
          <p:nvPr/>
        </p:nvPicPr>
        <p:blipFill>
          <a:blip r:embed="rId2">
            <a:lum bright="-18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33375"/>
            <a:ext cx="637698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alushko-7after"/>
          <p:cNvPicPr>
            <a:picLocks noChangeAspect="1" noChangeArrowheads="1"/>
          </p:cNvPicPr>
          <p:nvPr/>
        </p:nvPicPr>
        <p:blipFill>
          <a:blip r:embed="rId3" cstate="print">
            <a:lum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2120900"/>
            <a:ext cx="6510337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SC_9422-9_07_04"/>
          <p:cNvPicPr>
            <a:picLocks noChangeAspect="1" noChangeArrowheads="1"/>
          </p:cNvPicPr>
          <p:nvPr/>
        </p:nvPicPr>
        <p:blipFill>
          <a:blip r:embed="rId4">
            <a:lum bright="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4005263"/>
            <a:ext cx="6484938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3471" y="836613"/>
            <a:ext cx="270033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sz="1400" dirty="0"/>
              <a:t>Мал. 5. Новоутворення головного мозку (до лікування). </a:t>
            </a:r>
            <a:endParaRPr lang="uk-UA" sz="14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sz="14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sz="1400" dirty="0" smtClean="0"/>
              <a:t>10 </a:t>
            </a:r>
            <a:r>
              <a:rPr lang="uk-UA" sz="1400" dirty="0"/>
              <a:t>березня 2004 р.</a:t>
            </a:r>
            <a:endParaRPr lang="ru-RU" altLang="uk-UA" sz="1400" dirty="0">
              <a:latin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3917" y="2565400"/>
            <a:ext cx="2555875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uk-UA" sz="1400" dirty="0"/>
              <a:t>Мал. </a:t>
            </a:r>
            <a:r>
              <a:rPr lang="uk-UA" sz="1400" dirty="0" smtClean="0"/>
              <a:t>6. </a:t>
            </a:r>
            <a:r>
              <a:rPr lang="uk-UA" sz="1400" dirty="0"/>
              <a:t>Зменшення пухлини в процесі комплексного лікування із застосуванням «Доновіт-ВС». </a:t>
            </a:r>
            <a:endParaRPr lang="uk-UA" sz="1400" dirty="0" smtClean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uk-UA" sz="1400" dirty="0" smtClean="0"/>
              <a:t>6 </a:t>
            </a:r>
            <a:r>
              <a:rPr lang="uk-UA" sz="1400" dirty="0"/>
              <a:t>травня 2004 р.</a:t>
            </a:r>
            <a:endParaRPr lang="ru-RU" altLang="uk-UA" sz="1400" b="1" dirty="0">
              <a:latin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3917" y="4149725"/>
            <a:ext cx="255587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sz="1400" dirty="0"/>
              <a:t>Мал. 7. Подальше зменшення пухлини у процесі комплексного лікування із застосуванням «Доновіт-ВС». </a:t>
            </a:r>
            <a:endParaRPr lang="uk-UA" sz="1400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uk-UA" sz="1400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sz="1400" dirty="0" smtClean="0"/>
              <a:t>9 </a:t>
            </a:r>
            <a:r>
              <a:rPr lang="uk-UA" sz="1400" dirty="0"/>
              <a:t>липня 2004 р</a:t>
            </a:r>
            <a:endParaRPr lang="ru-RU" altLang="uk-UA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62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013-1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7053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420938"/>
            <a:ext cx="41402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932363" y="549275"/>
            <a:ext cx="36718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sz="1800" dirty="0"/>
              <a:t>Медуллобластома черв'яка мозочка і IV шлуночка. </a:t>
            </a:r>
            <a:endParaRPr lang="uk-UA" sz="18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sz="1800" dirty="0" smtClean="0"/>
              <a:t>МРТ </a:t>
            </a:r>
            <a:r>
              <a:rPr lang="uk-UA" sz="1800" dirty="0"/>
              <a:t>від 21.02.2005.</a:t>
            </a:r>
            <a:endParaRPr lang="ru-RU" altLang="uk-UA" sz="1800" b="1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8313" y="4686300"/>
            <a:ext cx="4319587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uk-UA" sz="1800" dirty="0"/>
              <a:t>Медуллобластома черв'яка мозочка та IV шлуночка після застосування «</a:t>
            </a:r>
            <a:r>
              <a:rPr lang="uk-UA" sz="1800" dirty="0" smtClean="0"/>
              <a:t>Доновіт-ВС</a:t>
            </a:r>
            <a:r>
              <a:rPr lang="uk-UA" sz="1800" dirty="0"/>
              <a:t>». </a:t>
            </a:r>
            <a:endParaRPr lang="uk-UA" sz="1800" dirty="0" smtClean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uk-UA" sz="1800" dirty="0" smtClean="0"/>
              <a:t>МРТ </a:t>
            </a:r>
            <a:r>
              <a:rPr lang="uk-UA" sz="1800" dirty="0"/>
              <a:t>від 05.12.2005.</a:t>
            </a:r>
            <a:endParaRPr lang="ru-RU" altLang="uk-UA" sz="1800" b="1" dirty="0"/>
          </a:p>
        </p:txBody>
      </p:sp>
    </p:spTree>
    <p:extLst>
      <p:ext uri="{BB962C8B-B14F-4D97-AF65-F5344CB8AC3E}">
        <p14:creationId xmlns:p14="http://schemas.microsoft.com/office/powerpoint/2010/main" val="2530413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010-1-1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8958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2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43" y="2781300"/>
            <a:ext cx="3887788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64163" y="476250"/>
            <a:ext cx="2663825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uk-UA" sz="1800" b="1"/>
              <a:t>Медуллобластома червя  мозжечка и  </a:t>
            </a:r>
            <a:r>
              <a:rPr lang="en-US" altLang="uk-UA" sz="1800" b="1"/>
              <a:t>IV</a:t>
            </a:r>
            <a:r>
              <a:rPr lang="ru-RU" altLang="uk-UA" sz="1800" b="1"/>
              <a:t>  желудочка. </a:t>
            </a:r>
            <a:endParaRPr lang="en-US" altLang="uk-UA" sz="1800" b="1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uk-UA" sz="1800" b="1"/>
              <a:t>МРТ 12.10.2004.</a:t>
            </a:r>
            <a:r>
              <a:rPr lang="ru-RU" altLang="uk-UA" sz="1800"/>
              <a:t>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1188" y="4292600"/>
            <a:ext cx="43211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sz="1800" dirty="0"/>
              <a:t>Медуллобластома черв'яка мозочка і IV шлуночка після комплексного лікування з «Доновіт-ВС». </a:t>
            </a:r>
            <a:endParaRPr lang="uk-UA" sz="18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sz="1800" dirty="0" smtClean="0"/>
              <a:t>МРТ </a:t>
            </a:r>
            <a:r>
              <a:rPr lang="uk-UA" sz="1800" dirty="0"/>
              <a:t>05.12.2005</a:t>
            </a:r>
            <a:endParaRPr lang="ru-RU" altLang="uk-UA" sz="1800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059832" y="5445224"/>
            <a:ext cx="1296144" cy="324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лево 8"/>
          <p:cNvSpPr/>
          <p:nvPr/>
        </p:nvSpPr>
        <p:spPr>
          <a:xfrm>
            <a:off x="5364163" y="2060848"/>
            <a:ext cx="1728117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9"/>
          <p:cNvSpPr/>
          <p:nvPr/>
        </p:nvSpPr>
        <p:spPr>
          <a:xfrm>
            <a:off x="611560" y="1933426"/>
            <a:ext cx="504056" cy="27143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право 10"/>
          <p:cNvSpPr/>
          <p:nvPr/>
        </p:nvSpPr>
        <p:spPr>
          <a:xfrm>
            <a:off x="6500788" y="5471857"/>
            <a:ext cx="504056" cy="27143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2570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КТгоспиталь_21_09_04"/>
          <p:cNvPicPr>
            <a:picLocks noChangeAspect="1" noChangeArrowheads="1"/>
          </p:cNvPicPr>
          <p:nvPr/>
        </p:nvPicPr>
        <p:blipFill>
          <a:blip r:embed="rId3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88913"/>
            <a:ext cx="57642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388" y="333375"/>
            <a:ext cx="302418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2000" b="1" dirty="0" smtClean="0">
                <a:latin typeface="Arial Narrow" pitchFamily="34" charset="0"/>
                <a:cs typeface="Times New Roman" pitchFamily="18" charset="0"/>
              </a:rPr>
              <a:t>Меланома (метастазування в головний мозок) до курсу променевої терапії та застосування препарату «Доновіт-ВС».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uk-UA" altLang="uk-UA" sz="2000" b="1" dirty="0" smtClean="0">
              <a:latin typeface="Arial Narrow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2000" b="1" dirty="0" smtClean="0">
                <a:latin typeface="Arial Narrow" pitchFamily="34" charset="0"/>
                <a:cs typeface="Times New Roman" pitchFamily="18" charset="0"/>
              </a:rPr>
              <a:t>21.09.04.</a:t>
            </a:r>
            <a:endParaRPr lang="uk-UA" altLang="uk-UA" sz="2000" b="1" dirty="0">
              <a:latin typeface="Arial Narrow" pitchFamily="34" charset="0"/>
            </a:endParaRPr>
          </a:p>
        </p:txBody>
      </p:sp>
      <p:pic>
        <p:nvPicPr>
          <p:cNvPr id="7" name="Picture 5" descr="КТгоспиталь_1_11_04"/>
          <p:cNvPicPr>
            <a:picLocks noChangeAspect="1" noChangeArrowheads="1"/>
          </p:cNvPicPr>
          <p:nvPr/>
        </p:nvPicPr>
        <p:blipFill>
          <a:blip r:embed="rId4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357563"/>
            <a:ext cx="58324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7950" y="3423478"/>
            <a:ext cx="3168650" cy="28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2000" b="1" dirty="0" smtClean="0">
                <a:latin typeface="Arial Narrow" pitchFamily="34" charset="0"/>
                <a:cs typeface="Times New Roman" pitchFamily="18" charset="0"/>
              </a:rPr>
              <a:t>Меланома (метастазування в головний мозок) – зменшення обсягу та утворення «капсули» після променевої терапії із застосуванням препарату «Доновіт-ВС».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uk-UA" sz="2000" b="1" dirty="0">
              <a:latin typeface="Arial Narrow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uk-UA" sz="2000" b="1" dirty="0">
                <a:latin typeface="Arial Narrow" pitchFamily="34" charset="0"/>
                <a:cs typeface="Times New Roman" pitchFamily="18" charset="0"/>
              </a:rPr>
              <a:t>1.11.04.</a:t>
            </a:r>
            <a:endParaRPr lang="ru-RU" altLang="uk-UA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48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301625" y="228600"/>
            <a:ext cx="854075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i="1" dirty="0" err="1">
                <a:solidFill>
                  <a:srgbClr val="C00000"/>
                </a:solidFill>
              </a:rPr>
              <a:t>Висновки</a:t>
            </a:r>
            <a:endParaRPr lang="ru-RU" altLang="ru-RU" b="1" i="1" dirty="0">
              <a:solidFill>
                <a:srgbClr val="C00000"/>
              </a:solidFill>
            </a:endParaRP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323850" y="1124744"/>
            <a:ext cx="8540750" cy="52565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altLang="ru-RU" sz="2400" b="1" dirty="0" smtClean="0">
                <a:latin typeface="Arial" pitchFamily="34" charset="0"/>
              </a:rPr>
              <a:t>«Доновіт-ВС</a:t>
            </a:r>
            <a:r>
              <a:rPr lang="uk-UA" altLang="ru-RU" sz="2400" b="1" baseline="30000" dirty="0" smtClean="0">
                <a:latin typeface="Arial" pitchFamily="34" charset="0"/>
              </a:rPr>
              <a:t>®</a:t>
            </a:r>
            <a:r>
              <a:rPr lang="uk-UA" altLang="ru-RU" sz="2400" b="1" dirty="0" smtClean="0">
                <a:latin typeface="Arial" pitchFamily="34" charset="0"/>
              </a:rPr>
              <a:t>» збільшує терміни безрецидивного перебігу </a:t>
            </a:r>
            <a:r>
              <a:rPr lang="uk-UA" altLang="ru-RU" sz="2400" b="1" dirty="0" err="1" smtClean="0">
                <a:latin typeface="Arial" pitchFamily="34" charset="0"/>
              </a:rPr>
              <a:t>онкозахворювань</a:t>
            </a:r>
            <a:r>
              <a:rPr lang="uk-UA" altLang="ru-RU" sz="2400" b="1" dirty="0" smtClean="0">
                <a:latin typeface="Arial" pitchFamily="34" charset="0"/>
              </a:rPr>
              <a:t>.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altLang="ru-RU" sz="2400" b="1" dirty="0" smtClean="0">
                <a:latin typeface="Arial" pitchFamily="34" charset="0"/>
              </a:rPr>
              <a:t>Збільшує якість та тривалість життя хворих.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altLang="ru-RU" sz="2400" b="1" dirty="0" smtClean="0">
                <a:latin typeface="Arial" pitchFamily="34" charset="0"/>
              </a:rPr>
              <a:t>Загальні променеві реакції (головний біль, нудота, запаморочення, зміна в аналізах крові) були значно </a:t>
            </a:r>
            <a:r>
              <a:rPr lang="uk-UA" altLang="ru-RU" sz="2400" b="1" dirty="0" err="1" smtClean="0">
                <a:latin typeface="Arial" pitchFamily="34" charset="0"/>
              </a:rPr>
              <a:t>зменьшени</a:t>
            </a:r>
            <a:r>
              <a:rPr lang="uk-UA" altLang="ru-RU" sz="2400" b="1" dirty="0" smtClean="0">
                <a:latin typeface="Arial" pitchFamily="34" charset="0"/>
              </a:rPr>
              <a:t> у хворих, яким поруч із променевою або хіміотерапією застосовували «Доновит-ВС</a:t>
            </a:r>
            <a:r>
              <a:rPr lang="uk-UA" altLang="ru-RU" sz="2400" b="1" baseline="30000" dirty="0">
                <a:latin typeface="Arial" pitchFamily="34" charset="0"/>
              </a:rPr>
              <a:t>®</a:t>
            </a:r>
            <a:r>
              <a:rPr lang="uk-UA" altLang="ru-RU" sz="2400" b="1" dirty="0" smtClean="0">
                <a:latin typeface="Arial" pitchFamily="34" charset="0"/>
              </a:rPr>
              <a:t>».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altLang="ru-RU" sz="2400" b="1" dirty="0" err="1" smtClean="0">
                <a:latin typeface="Arial" pitchFamily="34" charset="0"/>
              </a:rPr>
              <a:t>Доопераційне</a:t>
            </a:r>
            <a:r>
              <a:rPr lang="uk-UA" altLang="ru-RU" sz="2400" b="1" dirty="0" smtClean="0">
                <a:latin typeface="Arial" pitchFamily="34" charset="0"/>
              </a:rPr>
              <a:t> застосування препарату покращує можливості якіснішого оперативного втручання.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altLang="ru-RU" sz="2400" b="1" dirty="0" smtClean="0">
                <a:latin typeface="Arial" pitchFamily="34" charset="0"/>
              </a:rPr>
              <a:t>«Доновіт-ВС</a:t>
            </a:r>
            <a:r>
              <a:rPr lang="uk-UA" altLang="ru-RU" sz="2400" b="1" baseline="30000" dirty="0">
                <a:latin typeface="Arial" pitchFamily="34" charset="0"/>
              </a:rPr>
              <a:t>®</a:t>
            </a:r>
            <a:r>
              <a:rPr lang="uk-UA" altLang="ru-RU" sz="2400" b="1" dirty="0" smtClean="0">
                <a:latin typeface="Arial" pitchFamily="34" charset="0"/>
              </a:rPr>
              <a:t>» до 93% захищає організм онкохворих від метастазування.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alt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Таким чином, «Доновіт-ВС</a:t>
            </a:r>
            <a:r>
              <a:rPr lang="uk-UA" altLang="ru-RU" sz="2400" b="1" baseline="30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®</a:t>
            </a:r>
            <a:r>
              <a:rPr lang="uk-UA" alt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» може бути одним із дієвих препаратів сучасної терапії </a:t>
            </a:r>
            <a:r>
              <a:rPr lang="uk-UA" alt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онкопатологій</a:t>
            </a:r>
            <a:r>
              <a:rPr lang="uk-UA" altLang="ru-RU" sz="2400" b="1" dirty="0" smtClean="0">
                <a:latin typeface="Arial" pitchFamily="34" charset="0"/>
              </a:rPr>
              <a:t>.</a:t>
            </a:r>
            <a:endParaRPr lang="uk-UA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06165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60350"/>
            <a:ext cx="39211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O:\БуклетКомод_new\Patent_UA_Donov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249738" cy="589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815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1039813"/>
          </a:xfrm>
        </p:spPr>
        <p:txBody>
          <a:bodyPr/>
          <a:lstStyle/>
          <a:p>
            <a:pPr>
              <a:defRPr/>
            </a:pPr>
            <a:r>
              <a:rPr lang="ru-RU" altLang="uk-UA" sz="2800" b="1" dirty="0" err="1">
                <a:solidFill>
                  <a:srgbClr val="C00000"/>
                </a:solidFill>
                <a:latin typeface="Arial" pitchFamily="34" charset="0"/>
              </a:rPr>
              <a:t>Партнери</a:t>
            </a:r>
            <a:r>
              <a:rPr lang="ru-RU" altLang="uk-UA" sz="2800" b="1" dirty="0">
                <a:solidFill>
                  <a:srgbClr val="C00000"/>
                </a:solidFill>
                <a:latin typeface="Arial" pitchFamily="34" charset="0"/>
              </a:rPr>
              <a:t> з </a:t>
            </a:r>
            <a:r>
              <a:rPr lang="ru-RU" altLang="uk-UA" sz="2800" b="1" dirty="0" err="1">
                <a:solidFill>
                  <a:srgbClr val="C00000"/>
                </a:solidFill>
                <a:latin typeface="Arial" pitchFamily="34" charset="0"/>
              </a:rPr>
              <a:t>проведення</a:t>
            </a:r>
            <a:r>
              <a:rPr lang="ru-RU" altLang="uk-UA" sz="2800" b="1" dirty="0">
                <a:solidFill>
                  <a:srgbClr val="C00000"/>
                </a:solidFill>
                <a:latin typeface="Arial" pitchFamily="34" charset="0"/>
              </a:rPr>
              <a:t> доклінічних та </a:t>
            </a:r>
            <a:r>
              <a:rPr lang="ru-RU" altLang="uk-UA" sz="2800" b="1" dirty="0" err="1">
                <a:solidFill>
                  <a:srgbClr val="C00000"/>
                </a:solidFill>
                <a:latin typeface="Arial" pitchFamily="34" charset="0"/>
              </a:rPr>
              <a:t>клінічних</a:t>
            </a:r>
            <a:r>
              <a:rPr lang="ru-RU" altLang="uk-UA" sz="28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ru-RU" altLang="uk-UA" sz="2800" b="1" dirty="0" err="1">
                <a:solidFill>
                  <a:srgbClr val="C00000"/>
                </a:solidFill>
                <a:latin typeface="Arial" pitchFamily="34" charset="0"/>
              </a:rPr>
              <a:t>досліджень</a:t>
            </a:r>
            <a:endParaRPr lang="ru-RU" altLang="uk-UA" sz="28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107950" y="1556792"/>
            <a:ext cx="8964613" cy="5040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uk-UA" sz="2400" dirty="0" smtClean="0"/>
              <a:t>Кафедра </a:t>
            </a:r>
            <a:r>
              <a:rPr lang="uk-UA" sz="2400" dirty="0"/>
              <a:t>біохімії Київського Держуніверситету ім. Т.Г. </a:t>
            </a:r>
            <a:r>
              <a:rPr lang="uk-UA" sz="2400" dirty="0" smtClean="0"/>
              <a:t>Шевченка</a:t>
            </a:r>
          </a:p>
          <a:p>
            <a:pPr>
              <a:lnSpc>
                <a:spcPct val="80000"/>
              </a:lnSpc>
              <a:defRPr/>
            </a:pPr>
            <a:r>
              <a:rPr lang="uk-UA" sz="2400" dirty="0" smtClean="0"/>
              <a:t> </a:t>
            </a:r>
            <a:r>
              <a:rPr lang="uk-UA" sz="2400" dirty="0"/>
              <a:t>Інститут експериментальної патології, онкології та радіобіології ім. Р.Є. Кавецького НАН України </a:t>
            </a:r>
            <a:endParaRPr lang="uk-UA" sz="2400" dirty="0" smtClean="0"/>
          </a:p>
          <a:p>
            <a:pPr>
              <a:lnSpc>
                <a:spcPct val="80000"/>
              </a:lnSpc>
              <a:defRPr/>
            </a:pPr>
            <a:r>
              <a:rPr lang="uk-UA" sz="2400" dirty="0" smtClean="0"/>
              <a:t>Клініка </a:t>
            </a:r>
            <a:r>
              <a:rPr lang="uk-UA" sz="2400" dirty="0"/>
              <a:t>інституту онкології АМН України (вул. </a:t>
            </a:r>
            <a:r>
              <a:rPr lang="uk-UA" sz="2400" dirty="0" smtClean="0"/>
              <a:t>Ломоносова 33/43</a:t>
            </a:r>
            <a:r>
              <a:rPr lang="uk-UA" sz="2400" dirty="0"/>
              <a:t>) </a:t>
            </a:r>
            <a:endParaRPr lang="uk-UA" sz="2400" dirty="0" smtClean="0"/>
          </a:p>
          <a:p>
            <a:pPr>
              <a:lnSpc>
                <a:spcPct val="80000"/>
              </a:lnSpc>
              <a:defRPr/>
            </a:pPr>
            <a:r>
              <a:rPr lang="uk-UA" sz="2400" dirty="0" smtClean="0"/>
              <a:t>Інститут </a:t>
            </a:r>
            <a:r>
              <a:rPr lang="uk-UA" sz="2400" dirty="0"/>
              <a:t>експериментальної радіології НЦРМ АМН України </a:t>
            </a:r>
            <a:endParaRPr lang="uk-UA" sz="2400" dirty="0" smtClean="0"/>
          </a:p>
          <a:p>
            <a:pPr>
              <a:lnSpc>
                <a:spcPct val="80000"/>
              </a:lnSpc>
              <a:defRPr/>
            </a:pPr>
            <a:r>
              <a:rPr lang="uk-UA" sz="2400" dirty="0" smtClean="0"/>
              <a:t>НДІ </a:t>
            </a:r>
            <a:r>
              <a:rPr lang="uk-UA" sz="2400" dirty="0"/>
              <a:t>Експериментальної Діагностики та Терапії Пухлин Російського онкологічного НЦ ім. Н.М. Блохіна Російської АМН </a:t>
            </a:r>
            <a:endParaRPr lang="uk-UA" sz="2400" dirty="0" smtClean="0"/>
          </a:p>
          <a:p>
            <a:pPr>
              <a:lnSpc>
                <a:spcPct val="80000"/>
              </a:lnSpc>
              <a:defRPr/>
            </a:pPr>
            <a:r>
              <a:rPr lang="uk-UA" sz="2400" dirty="0" smtClean="0"/>
              <a:t>Рівненський </a:t>
            </a:r>
            <a:r>
              <a:rPr lang="uk-UA" sz="2400" dirty="0"/>
              <a:t>міський онкологічний диспансер. </a:t>
            </a:r>
            <a:endParaRPr lang="uk-UA" sz="2400" dirty="0" smtClean="0"/>
          </a:p>
          <a:p>
            <a:pPr>
              <a:lnSpc>
                <a:spcPct val="80000"/>
              </a:lnSpc>
              <a:defRPr/>
            </a:pPr>
            <a:r>
              <a:rPr lang="uk-UA" sz="2400" dirty="0" smtClean="0"/>
              <a:t>Інститут </a:t>
            </a:r>
            <a:r>
              <a:rPr lang="uk-UA" sz="2400" dirty="0"/>
              <a:t>нейрохірургії ім. академіка О. Ромоданова АМН </a:t>
            </a:r>
            <a:r>
              <a:rPr lang="uk-UA" sz="2400" dirty="0" smtClean="0"/>
              <a:t>України</a:t>
            </a:r>
          </a:p>
          <a:p>
            <a:pPr>
              <a:lnSpc>
                <a:spcPct val="80000"/>
              </a:lnSpc>
              <a:defRPr/>
            </a:pPr>
            <a:r>
              <a:rPr lang="uk-UA" sz="2400" dirty="0" smtClean="0"/>
              <a:t>Інститут </a:t>
            </a:r>
            <a:r>
              <a:rPr lang="uk-UA" sz="2400" dirty="0"/>
              <a:t>фармакології та токсикології АМН України </a:t>
            </a:r>
            <a:endParaRPr lang="uk-UA" sz="2400" dirty="0" smtClean="0"/>
          </a:p>
          <a:p>
            <a:pPr>
              <a:lnSpc>
                <a:spcPct val="80000"/>
              </a:lnSpc>
              <a:defRPr/>
            </a:pPr>
            <a:r>
              <a:rPr lang="uk-UA" sz="2400" dirty="0" smtClean="0"/>
              <a:t>Інститут </a:t>
            </a:r>
            <a:r>
              <a:rPr lang="uk-UA" sz="2400" dirty="0"/>
              <a:t>гігієни та медичної екології ім. А.М. </a:t>
            </a:r>
            <a:r>
              <a:rPr lang="uk-UA" sz="2400" dirty="0" err="1"/>
              <a:t>Марзєєва</a:t>
            </a:r>
            <a:r>
              <a:rPr lang="uk-UA" sz="2400" dirty="0"/>
              <a:t> АМН України </a:t>
            </a:r>
            <a:endParaRPr lang="uk-UA" sz="2400" dirty="0" smtClean="0"/>
          </a:p>
          <a:p>
            <a:pPr>
              <a:lnSpc>
                <a:spcPct val="80000"/>
              </a:lnSpc>
              <a:defRPr/>
            </a:pPr>
            <a:r>
              <a:rPr lang="uk-UA" sz="2400" dirty="0" smtClean="0"/>
              <a:t>Інститут </a:t>
            </a:r>
            <a:r>
              <a:rPr lang="uk-UA" sz="2400" dirty="0" err="1"/>
              <a:t>екогігієни</a:t>
            </a:r>
            <a:r>
              <a:rPr lang="uk-UA" sz="2400" dirty="0"/>
              <a:t> та токсикології ім. Л.І. Ведмедя </a:t>
            </a:r>
            <a:endParaRPr lang="uk-UA" sz="2400" dirty="0" smtClean="0"/>
          </a:p>
          <a:p>
            <a:pPr>
              <a:lnSpc>
                <a:spcPct val="80000"/>
              </a:lnSpc>
              <a:defRPr/>
            </a:pPr>
            <a:r>
              <a:rPr lang="uk-UA" sz="2400" dirty="0" smtClean="0"/>
              <a:t>Київська </a:t>
            </a:r>
            <a:r>
              <a:rPr lang="uk-UA" sz="2400" dirty="0"/>
              <a:t>міська онкологічна лікарня (вул. Верховинна, 69</a:t>
            </a:r>
            <a:r>
              <a:rPr lang="uk-UA" sz="2400" dirty="0" smtClean="0"/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uk-UA" sz="2400" dirty="0" smtClean="0"/>
              <a:t>Головний </a:t>
            </a:r>
            <a:r>
              <a:rPr lang="uk-UA" sz="2400" dirty="0"/>
              <a:t>військовий клінічний шпиталь МО України</a:t>
            </a:r>
            <a:endParaRPr lang="ru-RU" altLang="uk-UA" sz="2200" b="1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705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Основна лікувальна речовина - ацетилбензоїлаконін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96944" cy="4925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    </a:t>
            </a:r>
            <a:r>
              <a:rPr lang="uk-UA" sz="2800" dirty="0" smtClean="0"/>
              <a:t>Ацетилбензоїлаконін </a:t>
            </a:r>
            <a:r>
              <a:rPr lang="uk-UA" sz="2800" dirty="0"/>
              <a:t>(аконітин) отримують шляхом екстракції кореня аконіту </a:t>
            </a:r>
            <a:r>
              <a:rPr lang="uk-UA" sz="2800" dirty="0" smtClean="0"/>
              <a:t>джунгарського з </a:t>
            </a:r>
            <a:r>
              <a:rPr lang="uk-UA" sz="2800" dirty="0"/>
              <a:t>подальшим точним дозуванням його концентрації в таблетці «Доновит-ВС®» за допомогою високоефективної рідинної хроматографії (ВЕРХ). Початкова </a:t>
            </a:r>
            <a:r>
              <a:rPr lang="uk-UA" sz="2800" dirty="0" err="1" smtClean="0"/>
              <a:t>терапев-тична</a:t>
            </a:r>
            <a:r>
              <a:rPr lang="uk-UA" sz="2800" dirty="0" smtClean="0"/>
              <a:t> </a:t>
            </a:r>
            <a:r>
              <a:rPr lang="uk-UA" sz="2800" dirty="0"/>
              <a:t>доза </a:t>
            </a:r>
            <a:r>
              <a:rPr lang="uk-UA" sz="2800" dirty="0" smtClean="0"/>
              <a:t>ацетилбензоїлаконіну </a:t>
            </a:r>
            <a:r>
              <a:rPr lang="uk-UA" sz="2800" dirty="0"/>
              <a:t>в середньому дорівнює 4-5 мкг при вазі пацієнтів 60-80 кг. Залежно від діагнозу та етапів лікування чи профілактики </a:t>
            </a:r>
            <a:r>
              <a:rPr lang="uk-UA" sz="2800" dirty="0" err="1"/>
              <a:t>онкозахворювань</a:t>
            </a:r>
            <a:r>
              <a:rPr lang="uk-UA" sz="2800" dirty="0"/>
              <a:t> рекомендована добова доза може змінюватись від 5 до </a:t>
            </a:r>
            <a:r>
              <a:rPr lang="uk-UA" sz="2800" dirty="0" smtClean="0"/>
              <a:t>30 </a:t>
            </a:r>
            <a:r>
              <a:rPr lang="uk-UA" sz="2800" dirty="0"/>
              <a:t>мкг.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846678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БуклетКомод_new\Доновит-антиангио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22970"/>
            <a:ext cx="8064896" cy="317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4240" y="260648"/>
            <a:ext cx="86402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kumimoji="1" lang="uk-UA" altLang="uk-UA" sz="4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Доновіт-ВС</a:t>
            </a:r>
            <a:r>
              <a:rPr lang="uk-UA" sz="4000" dirty="0" smtClean="0">
                <a:solidFill>
                  <a:srgbClr val="C00000"/>
                </a:solidFill>
              </a:rPr>
              <a:t>®</a:t>
            </a:r>
          </a:p>
          <a:p>
            <a:pPr eaLnBrk="0" hangingPunct="0">
              <a:defRPr/>
            </a:pPr>
            <a:r>
              <a:rPr kumimoji="1" lang="uk-UA" altLang="uk-UA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Виявляє антиангіогенні властивості.</a:t>
            </a:r>
          </a:p>
          <a:p>
            <a:pPr eaLnBrk="0" hangingPunct="0">
              <a:defRPr/>
            </a:pPr>
            <a:r>
              <a:rPr kumimoji="1" lang="uk-UA" altLang="uk-UA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Блокує ендотеліальний фактор зростання</a:t>
            </a:r>
          </a:p>
          <a:p>
            <a:pPr eaLnBrk="0" hangingPunct="0">
              <a:defRPr/>
            </a:pPr>
            <a:r>
              <a:rPr kumimoji="1" lang="uk-UA" altLang="uk-UA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судин пухлини.</a:t>
            </a:r>
          </a:p>
          <a:p>
            <a:pPr eaLnBrk="0" hangingPunct="0">
              <a:defRPr/>
            </a:pPr>
            <a:r>
              <a:rPr kumimoji="1" lang="uk-UA" altLang="uk-UA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Підвищує ефективність променевої терапії.</a:t>
            </a:r>
          </a:p>
          <a:p>
            <a:pPr eaLnBrk="0" hangingPunct="0">
              <a:defRPr/>
            </a:pPr>
            <a:r>
              <a:rPr kumimoji="1" lang="uk-UA" altLang="uk-UA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Підвищує ефективність хіміотерапії.</a:t>
            </a:r>
          </a:p>
          <a:p>
            <a:pPr eaLnBrk="0" hangingPunct="0">
              <a:defRPr/>
            </a:pPr>
            <a:r>
              <a:rPr kumimoji="1" lang="uk-UA" altLang="uk-UA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Збільшує загальне виживання.</a:t>
            </a:r>
          </a:p>
          <a:p>
            <a:pPr eaLnBrk="0" hangingPunct="0">
              <a:defRPr/>
            </a:pPr>
            <a:r>
              <a:rPr kumimoji="1" lang="uk-UA" altLang="uk-UA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Покращує якість життя.</a:t>
            </a:r>
            <a:endParaRPr kumimoji="1" lang="uk-UA" altLang="uk-UA" dirty="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3861048"/>
            <a:ext cx="144016" cy="288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C:\Users\Aksionov_G_N\Desktop\Фото2 лекарств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570" y="899721"/>
            <a:ext cx="292146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64088" y="3718773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®</a:t>
            </a:r>
            <a:endParaRPr lang="uk-UA" sz="3600" dirty="0"/>
          </a:p>
        </p:txBody>
      </p:sp>
      <p:pic>
        <p:nvPicPr>
          <p:cNvPr id="10" name="Рисунок 12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49080"/>
            <a:ext cx="11874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81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26469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</a:rPr>
              <a:t>1) зміцнюють імунну систему;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</a:rPr>
              <a:t>2) є потужним антиоксидантом;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</a:rPr>
              <a:t>3) мають радіопротекторні властивості;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</a:rPr>
              <a:t>4) виявляють антиангіогенні властивості;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</a:rPr>
              <a:t>5) мають антитоксичні та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</a:rPr>
              <a:t>6) цитостатичні властивості;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</a:rPr>
              <a:t>7) мають протизапальні властивості;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</a:rPr>
              <a:t>8) прискорюють проходження </a:t>
            </a:r>
            <a:r>
              <a:rPr lang="uk-UA" b="1" dirty="0" err="1" smtClean="0">
                <a:solidFill>
                  <a:srgbClr val="FFFF00"/>
                </a:solidFill>
              </a:rPr>
              <a:t>нейроімпульсів</a:t>
            </a:r>
            <a:r>
              <a:rPr lang="uk-UA" b="1" dirty="0" smtClean="0">
                <a:solidFill>
                  <a:srgbClr val="FFFF00"/>
                </a:solidFill>
              </a:rPr>
              <a:t>;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</a:rPr>
              <a:t>9) виявляють болезаспокійливі властивості.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</a:rPr>
              <a:t>10) «</a:t>
            </a:r>
            <a:r>
              <a:rPr lang="uk-UA" b="1" dirty="0" err="1" smtClean="0">
                <a:solidFill>
                  <a:srgbClr val="FFFF00"/>
                </a:solidFill>
              </a:rPr>
              <a:t>капсулюють</a:t>
            </a:r>
            <a:r>
              <a:rPr lang="uk-UA" b="1" dirty="0" smtClean="0">
                <a:solidFill>
                  <a:srgbClr val="FFFF00"/>
                </a:solidFill>
              </a:rPr>
              <a:t>» пухлину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496944" cy="140439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Алкалоїди аконіту джунгарського, що містяться в «Доновіт-ВС®»:</a:t>
            </a:r>
            <a:endParaRPr lang="uk-U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3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101-1-2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8913"/>
            <a:ext cx="28765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202-1-1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8913"/>
            <a:ext cx="29337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724524" y="2205038"/>
            <a:ext cx="237586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1800" b="1" dirty="0" smtClean="0">
                <a:solidFill>
                  <a:schemeClr val="bg1"/>
                </a:solidFill>
              </a:rPr>
              <a:t>Після лікування із застосуванням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1800" b="1" dirty="0" smtClean="0">
                <a:solidFill>
                  <a:schemeClr val="bg1"/>
                </a:solidFill>
              </a:rPr>
              <a:t>«Доновіт-ВС»	</a:t>
            </a:r>
            <a:r>
              <a:rPr lang="ru-RU" altLang="uk-UA" sz="1800" dirty="0" smtClean="0">
                <a:solidFill>
                  <a:schemeClr val="bg1"/>
                </a:solidFill>
              </a:rPr>
              <a:t> </a:t>
            </a:r>
            <a:endParaRPr lang="ru-RU" altLang="uk-UA" sz="1800" dirty="0">
              <a:solidFill>
                <a:schemeClr val="bg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476375" y="3644900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uk-UA" altLang="uk-UA" sz="1800" b="1" dirty="0" smtClean="0">
                <a:solidFill>
                  <a:schemeClr val="bg1"/>
                </a:solidFill>
              </a:rPr>
              <a:t>До лікування</a:t>
            </a:r>
            <a:endParaRPr lang="uk-UA" altLang="uk-UA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4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2" descr="1Легкое_пря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836613"/>
            <a:ext cx="41052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 descr="2Лекгое_пря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43195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179388" y="5229225"/>
            <a:ext cx="4321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uk-UA" sz="2400" dirty="0"/>
              <a:t>Рак лівої легені до лікування</a:t>
            </a:r>
            <a:endParaRPr lang="ru-RU" altLang="uk-UA" sz="2200" b="1" dirty="0">
              <a:latin typeface="Times New Roman" pitchFamily="18" charset="0"/>
            </a:endParaRPr>
          </a:p>
        </p:txBody>
      </p:sp>
      <p:sp>
        <p:nvSpPr>
          <p:cNvPr id="14344" name="Text Box 5"/>
          <p:cNvSpPr txBox="1">
            <a:spLocks noChangeArrowheads="1"/>
          </p:cNvSpPr>
          <p:nvPr/>
        </p:nvSpPr>
        <p:spPr bwMode="auto">
          <a:xfrm>
            <a:off x="4859338" y="5229225"/>
            <a:ext cx="40338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uk-UA" sz="2400" dirty="0"/>
              <a:t>Стан пухлини лівої легені після лікування</a:t>
            </a:r>
            <a:endParaRPr lang="ru-RU" altLang="uk-UA" sz="2200" b="1" dirty="0">
              <a:latin typeface="Times New Roman" pitchFamily="18" charset="0"/>
            </a:endParaRPr>
          </a:p>
        </p:txBody>
      </p:sp>
      <p:sp>
        <p:nvSpPr>
          <p:cNvPr id="14345" name="Line 6"/>
          <p:cNvSpPr>
            <a:spLocks noChangeShapeType="1"/>
          </p:cNvSpPr>
          <p:nvPr/>
        </p:nvSpPr>
        <p:spPr bwMode="auto">
          <a:xfrm flipV="1">
            <a:off x="3276600" y="2636838"/>
            <a:ext cx="503238" cy="3603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4346" name="Line 7"/>
          <p:cNvSpPr>
            <a:spLocks noChangeShapeType="1"/>
          </p:cNvSpPr>
          <p:nvPr/>
        </p:nvSpPr>
        <p:spPr bwMode="auto">
          <a:xfrm flipV="1">
            <a:off x="7667625" y="2781300"/>
            <a:ext cx="503238" cy="360363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1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masloff1 copy"/>
          <p:cNvPicPr>
            <a:picLocks noChangeAspect="1" noChangeArrowheads="1"/>
          </p:cNvPicPr>
          <p:nvPr/>
        </p:nvPicPr>
        <p:blipFill>
          <a:blip r:embed="rId2">
            <a:lum bright="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549275"/>
            <a:ext cx="8135937" cy="5807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 flipH="1">
            <a:off x="1835150" y="2060575"/>
            <a:ext cx="576263" cy="6477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H="1">
            <a:off x="5795963" y="2349500"/>
            <a:ext cx="576262" cy="6477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48038" y="5157788"/>
            <a:ext cx="237648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uk-UA" altLang="uk-UA" sz="2400" b="1" dirty="0">
                <a:solidFill>
                  <a:schemeClr val="bg1"/>
                </a:solidFill>
              </a:rPr>
              <a:t>До лікування</a:t>
            </a:r>
          </a:p>
        </p:txBody>
      </p:sp>
    </p:spTree>
    <p:extLst>
      <p:ext uri="{BB962C8B-B14F-4D97-AF65-F5344CB8AC3E}">
        <p14:creationId xmlns:p14="http://schemas.microsoft.com/office/powerpoint/2010/main" val="4326622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596</Words>
  <Application>Microsoft Office PowerPoint</Application>
  <PresentationFormat>Экран (4:3)</PresentationFormat>
  <Paragraphs>78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Доновіт-ВС® </vt:lpstr>
      <vt:lpstr>Презентация PowerPoint</vt:lpstr>
      <vt:lpstr>Партнери з проведення доклінічних та клінічних досліджень</vt:lpstr>
      <vt:lpstr>Основна лікувальна речовина - ацетилбензоїлаконін</vt:lpstr>
      <vt:lpstr>Презентация PowerPoint</vt:lpstr>
      <vt:lpstr>Алкалоїди аконіту джунгарського, що містяться в «Доновіт-ВС®»: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Доновит-ВС®</dc:title>
  <dc:creator>Aksionov_G_N</dc:creator>
  <cp:lastModifiedBy>Aksionov_G_N</cp:lastModifiedBy>
  <cp:revision>24</cp:revision>
  <dcterms:created xsi:type="dcterms:W3CDTF">2022-01-31T12:44:01Z</dcterms:created>
  <dcterms:modified xsi:type="dcterms:W3CDTF">2022-07-26T08:05:26Z</dcterms:modified>
</cp:coreProperties>
</file>