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07884-83B3-44E6-8183-0F7578B6C1AE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D38C-5B0A-4713-85A0-DE78556F51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92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D38C-5B0A-4713-85A0-DE78556F51B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5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84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76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10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7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66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99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6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8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91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58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4E66-AE0D-444E-8FA0-0C1AA4495D1F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800" b="1" dirty="0">
                <a:solidFill>
                  <a:srgbClr val="C00000"/>
                </a:solidFill>
              </a:rPr>
              <a:t>Доновит-ВС®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Заслуженный врач Украины, доктор медицинских наук, начальник отделения Главного военного клинического госпиталя МО Украины Собецкий В.В.</a:t>
            </a:r>
          </a:p>
          <a:p>
            <a:r>
              <a:rPr lang="ru-RU" b="1" dirty="0">
                <a:solidFill>
                  <a:srgbClr val="C00000"/>
                </a:solidFill>
              </a:rPr>
              <a:t>Генеральный директор научно-производственной фирмы «АКСОМЕД», к.т.н., доцент Аксенов Г.Н.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3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alushko-3"/>
          <p:cNvPicPr>
            <a:picLocks noChangeAspect="1" noChangeArrowheads="1"/>
          </p:cNvPicPr>
          <p:nvPr/>
        </p:nvPicPr>
        <p:blipFill>
          <a:blip r:embed="rId2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63769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alushko-7after"/>
          <p:cNvPicPr>
            <a:picLocks noChangeAspect="1" noChangeArrowheads="1"/>
          </p:cNvPicPr>
          <p:nvPr/>
        </p:nvPicPr>
        <p:blipFill>
          <a:blip r:embed="rId3" cstate="print">
            <a:lum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2120900"/>
            <a:ext cx="65103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_9422-9_07_04"/>
          <p:cNvPicPr>
            <a:picLocks noChangeAspect="1" noChangeArrowheads="1"/>
          </p:cNvPicPr>
          <p:nvPr/>
        </p:nvPicPr>
        <p:blipFill>
          <a:blip r:embed="rId4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005263"/>
            <a:ext cx="6484938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38" y="836613"/>
            <a:ext cx="27003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400" b="1">
                <a:latin typeface="Times New Roman" pitchFamily="18" charset="0"/>
                <a:cs typeface="Times New Roman" pitchFamily="18" charset="0"/>
              </a:rPr>
              <a:t>Рис. 5. Новообразование головного мозга (до лечения)</a:t>
            </a:r>
            <a:r>
              <a:rPr lang="ru-RU" altLang="uk-UA" sz="1400" b="1">
                <a:latin typeface="Times New Roman" pitchFamily="18" charset="0"/>
              </a:rPr>
              <a:t>.</a:t>
            </a:r>
            <a:r>
              <a:rPr lang="en-US" altLang="uk-UA" sz="1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uk-UA" sz="1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1400" b="1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uk-UA" sz="1400" b="1">
                <a:latin typeface="Times New Roman" pitchFamily="18" charset="0"/>
              </a:rPr>
              <a:t>марта 2004 г.</a:t>
            </a:r>
            <a:endParaRPr lang="ru-RU" altLang="uk-UA" sz="140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565400"/>
            <a:ext cx="2555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400" b="1">
                <a:latin typeface="Times New Roman" pitchFamily="18" charset="0"/>
                <a:cs typeface="Times New Roman" pitchFamily="18" charset="0"/>
              </a:rPr>
              <a:t>Рис. 6  Уменьшение опухоли в процессе  комплексного лечения с применением «Доновит-ВС»</a:t>
            </a:r>
            <a:r>
              <a:rPr lang="ru-RU" altLang="uk-UA" sz="1400" b="1">
                <a:latin typeface="Times New Roman" pitchFamily="18" charset="0"/>
              </a:rPr>
              <a:t>.</a:t>
            </a:r>
            <a:r>
              <a:rPr lang="ru-RU" altLang="uk-UA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1400" b="1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400" b="1">
                <a:latin typeface="Times New Roman" pitchFamily="18" charset="0"/>
              </a:rPr>
              <a:t>6 мая 2004 г.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4149725"/>
            <a:ext cx="23399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400" b="1">
                <a:latin typeface="Times New Roman" pitchFamily="18" charset="0"/>
                <a:cs typeface="Arial" charset="0"/>
              </a:rPr>
              <a:t>Рис. 7. Дальнейшее уменьшение</a:t>
            </a:r>
            <a:r>
              <a:rPr lang="ru-RU" altLang="uk-UA" sz="1400" b="1">
                <a:latin typeface="Times New Roman" pitchFamily="18" charset="0"/>
                <a:cs typeface="Times New Roman" pitchFamily="18" charset="0"/>
              </a:rPr>
              <a:t> опухоли в процессе  комплексного лечения с применением </a:t>
            </a:r>
            <a:r>
              <a:rPr lang="ru-RU" altLang="uk-UA" sz="1400" b="1">
                <a:latin typeface="Times New Roman" pitchFamily="18" charset="0"/>
              </a:rPr>
              <a:t> </a:t>
            </a:r>
            <a:r>
              <a:rPr lang="ru-RU" altLang="uk-UA" sz="1400" b="1">
                <a:latin typeface="Times New Roman" pitchFamily="18" charset="0"/>
                <a:cs typeface="Times New Roman" pitchFamily="18" charset="0"/>
              </a:rPr>
              <a:t>«Доновит-ВС». </a:t>
            </a:r>
            <a:r>
              <a:rPr lang="en-US" altLang="uk-UA" sz="1400" b="1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uk-UA" sz="1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400" b="1">
                <a:latin typeface="Times New Roman" pitchFamily="18" charset="0"/>
              </a:rPr>
              <a:t>9 июля 2004 г.</a:t>
            </a:r>
            <a:endParaRPr lang="ru-RU" altLang="uk-UA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6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013-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05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32363" y="549275"/>
            <a:ext cx="36718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/>
              <a:t>Медуллобластома червя мозжечка и </a:t>
            </a:r>
            <a:r>
              <a:rPr lang="en-US" altLang="uk-UA" sz="1800" b="1"/>
              <a:t>IV</a:t>
            </a:r>
            <a:r>
              <a:rPr lang="ru-RU" altLang="uk-UA" sz="1800" b="1"/>
              <a:t> желудочка.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uk-UA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/>
              <a:t>МРТ от </a:t>
            </a:r>
            <a:r>
              <a:rPr lang="en-US" altLang="uk-UA" sz="1800" b="1"/>
              <a:t>21</a:t>
            </a:r>
            <a:r>
              <a:rPr lang="ru-RU" altLang="uk-UA" sz="1800" b="1"/>
              <a:t>.</a:t>
            </a:r>
            <a:r>
              <a:rPr lang="en-US" altLang="uk-UA" sz="1800" b="1"/>
              <a:t>0</a:t>
            </a:r>
            <a:r>
              <a:rPr lang="ru-RU" altLang="uk-UA" sz="1800" b="1"/>
              <a:t>2.2005.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4686300"/>
            <a:ext cx="4319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/>
              <a:t>Медуллобластома червя мозжечка и </a:t>
            </a:r>
            <a:r>
              <a:rPr lang="en-US" altLang="uk-UA" sz="1800" b="1"/>
              <a:t>IV</a:t>
            </a:r>
            <a:r>
              <a:rPr lang="ru-RU" altLang="uk-UA" sz="1800" b="1"/>
              <a:t> желудочка после применения «Доновит-ВС». </a:t>
            </a:r>
            <a:endParaRPr lang="en-US" altLang="uk-UA" sz="1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/>
              <a:t>МРТ от 05.12.2005.</a:t>
            </a:r>
          </a:p>
        </p:txBody>
      </p:sp>
    </p:spTree>
    <p:extLst>
      <p:ext uri="{BB962C8B-B14F-4D97-AF65-F5344CB8AC3E}">
        <p14:creationId xmlns:p14="http://schemas.microsoft.com/office/powerpoint/2010/main" val="253041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010-1-1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8958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781300"/>
            <a:ext cx="388778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4163" y="476250"/>
            <a:ext cx="266382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/>
              <a:t>Медуллобластома червя  мозжечка и  </a:t>
            </a:r>
            <a:r>
              <a:rPr lang="en-US" altLang="uk-UA" sz="1800" b="1"/>
              <a:t>IV</a:t>
            </a:r>
            <a:r>
              <a:rPr lang="ru-RU" altLang="uk-UA" sz="1800" b="1"/>
              <a:t>  желудочка. </a:t>
            </a:r>
            <a:endParaRPr lang="en-US" altLang="uk-UA" sz="1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/>
              <a:t>МРТ 12.10.2004.</a:t>
            </a:r>
            <a:r>
              <a:rPr lang="ru-RU" altLang="uk-UA" sz="1800"/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4292600"/>
            <a:ext cx="4321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/>
              <a:t>Медуллобластома червя  мозжечка и  </a:t>
            </a:r>
            <a:r>
              <a:rPr lang="en-US" altLang="uk-UA" sz="1800" b="1"/>
              <a:t>IV</a:t>
            </a:r>
            <a:r>
              <a:rPr lang="ru-RU" altLang="uk-UA" sz="1800" b="1"/>
              <a:t>  желудочка после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/>
              <a:t>комплексного лечения с «Доновит-ВС». </a:t>
            </a:r>
            <a:endParaRPr lang="en-US" altLang="uk-UA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uk-UA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/>
              <a:t>МРТ 05.12.2005.</a:t>
            </a:r>
          </a:p>
        </p:txBody>
      </p:sp>
    </p:spTree>
    <p:extLst>
      <p:ext uri="{BB962C8B-B14F-4D97-AF65-F5344CB8AC3E}">
        <p14:creationId xmlns:p14="http://schemas.microsoft.com/office/powerpoint/2010/main" val="185257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КТгоспиталь_21_09_04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5764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333375"/>
            <a:ext cx="30241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b="1">
                <a:latin typeface="Arial Narrow" pitchFamily="34" charset="0"/>
                <a:cs typeface="Times New Roman" pitchFamily="18" charset="0"/>
              </a:rPr>
              <a:t>Меланома (метастазирование в головной мозг) до курса лучевой терапии и применения препарата «Доновит-ВС». </a:t>
            </a:r>
            <a:endParaRPr lang="en-US" altLang="uk-UA" sz="2000" b="1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uk-UA" sz="2000" b="1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b="1">
                <a:latin typeface="Arial Narrow" pitchFamily="34" charset="0"/>
                <a:cs typeface="Times New Roman" pitchFamily="18" charset="0"/>
              </a:rPr>
              <a:t>21.09.04.</a:t>
            </a:r>
            <a:endParaRPr lang="ru-RU" altLang="uk-UA" sz="2000" b="1">
              <a:latin typeface="Arial Narrow" pitchFamily="34" charset="0"/>
            </a:endParaRPr>
          </a:p>
        </p:txBody>
      </p:sp>
      <p:pic>
        <p:nvPicPr>
          <p:cNvPr id="7" name="Picture 5" descr="КТгоспиталь_1_11_04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5832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950" y="3269590"/>
            <a:ext cx="316865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b="1" dirty="0">
                <a:latin typeface="Arial Narrow" pitchFamily="34" charset="0"/>
                <a:cs typeface="Times New Roman" pitchFamily="18" charset="0"/>
              </a:rPr>
              <a:t>Меланома (метастазирование в головной мозг) уменьшение объема и образование «капсулы» после лучевой терапии с применением препарата «Доновит-ВС». </a:t>
            </a:r>
            <a:endParaRPr lang="en-US" altLang="uk-UA" sz="2000" b="1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uk-UA" sz="2000" b="1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b="1" dirty="0">
                <a:latin typeface="Arial Narrow" pitchFamily="34" charset="0"/>
                <a:cs typeface="Times New Roman" pitchFamily="18" charset="0"/>
              </a:rPr>
              <a:t>1.11.04.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uk-UA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4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i="1" dirty="0">
                <a:solidFill>
                  <a:srgbClr val="C00000"/>
                </a:solidFill>
              </a:rPr>
              <a:t>Выводы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23850" y="1124744"/>
            <a:ext cx="8540750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 dirty="0">
                <a:latin typeface="Arial" pitchFamily="34" charset="0"/>
              </a:rPr>
              <a:t>«Доновит-ВС</a:t>
            </a:r>
            <a:r>
              <a:rPr lang="ru-RU" sz="2400" dirty="0"/>
              <a:t>®</a:t>
            </a:r>
            <a:r>
              <a:rPr lang="ru-RU" altLang="ru-RU" sz="2400" dirty="0">
                <a:latin typeface="Arial" pitchFamily="34" charset="0"/>
              </a:rPr>
              <a:t>» увеличивает сроки безрецидивного течения онкозаболеваний.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Arial" pitchFamily="34" charset="0"/>
              </a:rPr>
              <a:t>Увеличивает качество и продолжительность жизни больных в 2-3 раза.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Arial" pitchFamily="34" charset="0"/>
              </a:rPr>
              <a:t>Общие лучевые реакции (головные боли, тошнота, головокружение, изменение в анализах крови) отсутствовали у больных, которым на ряду с лучевой или химиотерапией применяли «Доновит-ВС</a:t>
            </a:r>
            <a:r>
              <a:rPr lang="ru-RU" sz="2400" dirty="0"/>
              <a:t>®</a:t>
            </a:r>
            <a:r>
              <a:rPr lang="ru-RU" altLang="ru-RU" sz="2400" dirty="0">
                <a:latin typeface="Arial" pitchFamily="34" charset="0"/>
              </a:rPr>
              <a:t>».</a:t>
            </a:r>
            <a:r>
              <a:rPr lang="ru-RU" altLang="ru-RU" sz="2800" i="1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Arial" pitchFamily="34" charset="0"/>
              </a:rPr>
              <a:t>Дооперационное применение препарата улучшает возможности более качественного оперативного вмешательства.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Arial" pitchFamily="34" charset="0"/>
              </a:rPr>
              <a:t>«Доновит-ВС</a:t>
            </a:r>
            <a:r>
              <a:rPr lang="ru-RU" sz="2400" dirty="0"/>
              <a:t>®</a:t>
            </a:r>
            <a:r>
              <a:rPr lang="ru-RU" altLang="ru-RU" sz="2400" dirty="0">
                <a:latin typeface="Arial" pitchFamily="34" charset="0"/>
              </a:rPr>
              <a:t>» до 93% защищает организм онкобольных от метастазирования. 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Таким образом «Доновит-ВС</a:t>
            </a:r>
            <a:r>
              <a:rPr lang="ru-RU" sz="2400" b="1" dirty="0">
                <a:solidFill>
                  <a:srgbClr val="C00000"/>
                </a:solidFill>
              </a:rPr>
              <a:t>®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»</a:t>
            </a:r>
            <a:r>
              <a:rPr lang="ru-RU" altLang="ru-RU" sz="2400" dirty="0">
                <a:latin typeface="Arial" pitchFamily="34" charset="0"/>
              </a:rPr>
              <a:t> может быть одним из действенных препаратов современной терапии онкопатологий.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7061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260350"/>
            <a:ext cx="3647962" cy="54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O:\БуклетКомод_new\Patent_UA_Donov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961135" cy="54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877272"/>
            <a:ext cx="796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таблетке противоопухолевого действия и способов её получения было  защищено 8 патентов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uk-UA" sz="2800" b="1" dirty="0">
                <a:solidFill>
                  <a:srgbClr val="C00000"/>
                </a:solidFill>
                <a:latin typeface="Arial" pitchFamily="34" charset="0"/>
              </a:rPr>
              <a:t>Партнеры по проведению доклинических и клинических исследований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107950" y="1556792"/>
            <a:ext cx="8964613" cy="4570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Кафедра биохимии Киевского Госуниверситета им. Т.Г. Шевченко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Институт экспериментальной патологии, онкологии и радиобиологии им. Р.Е. Кавецкого НАН Украины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Клиника института онкологии АМН Украины (ул. Ломоносова, 33/43)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Институт экспериментальной радиологии НЦРМ АМН Украины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НИИ Экспериментальной Диагностики и Терапии Опухолей Российского онкологического НЦ им. Н.Н. Блохина Российской АМН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Ровненский городской онкологический диспансер.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Институт нейрохирургии им академика А. Ромоданова АМН Украины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Институт фармакологии и токсикологии АМН Украины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Институт гигиены и медицинской экологии им. А.М. </a:t>
            </a:r>
            <a:r>
              <a:rPr lang="ru-RU" altLang="uk-UA" sz="2200" b="1" i="1" dirty="0" err="1">
                <a:latin typeface="Arial Narrow" pitchFamily="34" charset="0"/>
              </a:rPr>
              <a:t>Марзеева</a:t>
            </a:r>
            <a:r>
              <a:rPr lang="ru-RU" altLang="uk-UA" sz="2200" b="1" i="1" dirty="0">
                <a:latin typeface="Arial Narrow" pitchFamily="34" charset="0"/>
              </a:rPr>
              <a:t> АМН Украины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Институт </a:t>
            </a:r>
            <a:r>
              <a:rPr lang="ru-RU" altLang="uk-UA" sz="2200" b="1" i="1" dirty="0" err="1">
                <a:latin typeface="Arial Narrow" pitchFamily="34" charset="0"/>
              </a:rPr>
              <a:t>экогигиены</a:t>
            </a:r>
            <a:r>
              <a:rPr lang="ru-RU" altLang="uk-UA" sz="2200" b="1" i="1" dirty="0">
                <a:latin typeface="Arial Narrow" pitchFamily="34" charset="0"/>
              </a:rPr>
              <a:t> и токсикологии  им. Л.И. Медведя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Киевская городская онкологическая больница (ул. </a:t>
            </a:r>
            <a:r>
              <a:rPr lang="ru-RU" altLang="uk-UA" sz="2200" b="1" i="1" dirty="0" err="1">
                <a:latin typeface="Arial Narrow" pitchFamily="34" charset="0"/>
              </a:rPr>
              <a:t>Верховинная</a:t>
            </a:r>
            <a:r>
              <a:rPr lang="ru-RU" altLang="uk-UA" sz="2200" b="1" i="1" dirty="0">
                <a:latin typeface="Arial Narrow" pitchFamily="34" charset="0"/>
              </a:rPr>
              <a:t>, 69)</a:t>
            </a:r>
          </a:p>
          <a:p>
            <a:pPr>
              <a:lnSpc>
                <a:spcPct val="80000"/>
              </a:lnSpc>
              <a:defRPr/>
            </a:pPr>
            <a:r>
              <a:rPr lang="ru-RU" altLang="uk-UA" sz="2200" b="1" i="1" dirty="0">
                <a:latin typeface="Arial Narrow" pitchFamily="34" charset="0"/>
              </a:rPr>
              <a:t>Главный военный клинический госпиталь МО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367470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БуклетКомод_new\Доновит-антиангио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2970"/>
            <a:ext cx="8064896" cy="31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240" y="260648"/>
            <a:ext cx="86402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ru-RU" altLang="uk-UA" sz="4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Доновит-ВС</a:t>
            </a:r>
            <a:r>
              <a:rPr lang="ru-RU" sz="4000" dirty="0">
                <a:solidFill>
                  <a:srgbClr val="C00000"/>
                </a:solidFill>
              </a:rPr>
              <a:t>®</a:t>
            </a:r>
            <a:endParaRPr lang="uk-UA" sz="4000" dirty="0">
              <a:solidFill>
                <a:srgbClr val="C00000"/>
              </a:solidFill>
            </a:endParaRPr>
          </a:p>
          <a:p>
            <a:pPr eaLnBrk="0" hangingPunct="0">
              <a:defRPr/>
            </a:pPr>
            <a:r>
              <a:rPr kumimoji="1" lang="ru-RU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ru-RU" altLang="uk-U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1" lang="ru-RU" altLang="uk-UA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Проявляет антиангиогенные свойства.</a:t>
            </a:r>
          </a:p>
          <a:p>
            <a:pPr eaLnBrk="0" hangingPunct="0">
              <a:defRPr/>
            </a:pPr>
            <a:r>
              <a:rPr kumimoji="1" lang="ru-RU" altLang="uk-UA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Блокирует эндотелиальный фактор роста </a:t>
            </a:r>
          </a:p>
          <a:p>
            <a:pPr eaLnBrk="0" hangingPunct="0">
              <a:defRPr/>
            </a:pPr>
            <a:r>
              <a:rPr kumimoji="1" lang="ru-RU" altLang="uk-UA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сосудов опухоли.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kumimoji="1" lang="en-US" altLang="uk-UA" sz="2000" b="1" dirty="0">
                <a:latin typeface="Arial CYR"/>
                <a:ea typeface="Times New Roman" pitchFamily="18" charset="0"/>
                <a:cs typeface="Arial" pitchFamily="34" charset="0"/>
              </a:rPr>
              <a:t>   </a:t>
            </a:r>
            <a:r>
              <a:rPr kumimoji="1" lang="ru-RU" altLang="uk-UA" sz="2000" b="1" dirty="0">
                <a:latin typeface="Arial CYR"/>
                <a:ea typeface="Times New Roman" pitchFamily="18" charset="0"/>
                <a:cs typeface="Arial" pitchFamily="34" charset="0"/>
              </a:rPr>
              <a:t>-</a:t>
            </a:r>
            <a:r>
              <a:rPr kumimoji="1" lang="uk-UA" altLang="uk-UA" sz="2000" b="1" dirty="0"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ru-RU" altLang="uk-UA" b="1" dirty="0">
                <a:latin typeface="Arial CYR"/>
                <a:ea typeface="Times New Roman" pitchFamily="18" charset="0"/>
                <a:cs typeface="Arial" pitchFamily="34" charset="0"/>
              </a:rPr>
              <a:t>Повышает эффективность лучевой терапии</a:t>
            </a:r>
            <a:r>
              <a:rPr kumimoji="1" lang="ru-RU" altLang="uk-UA" dirty="0"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endParaRPr kumimoji="1" lang="ru-RU" altLang="uk-UA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kumimoji="1" lang="en-US" altLang="uk-UA" b="1" dirty="0">
                <a:latin typeface="Arial CYR"/>
                <a:ea typeface="Times New Roman" pitchFamily="18" charset="0"/>
                <a:cs typeface="Arial" pitchFamily="34" charset="0"/>
              </a:rPr>
              <a:t>    </a:t>
            </a:r>
            <a:r>
              <a:rPr kumimoji="1" lang="ru-RU" altLang="uk-UA" b="1" dirty="0">
                <a:latin typeface="Arial CYR"/>
                <a:ea typeface="Times New Roman" pitchFamily="18" charset="0"/>
                <a:cs typeface="Arial" pitchFamily="34" charset="0"/>
              </a:rPr>
              <a:t>-</a:t>
            </a:r>
            <a:r>
              <a:rPr kumimoji="1" lang="ru-RU" altLang="uk-UA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ru-RU" altLang="uk-UA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Повышает эффективность химиотерапии</a:t>
            </a:r>
            <a:endParaRPr kumimoji="1" lang="ru-RU" altLang="uk-UA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kumimoji="1" lang="en-US" altLang="uk-UA" b="1" dirty="0">
                <a:latin typeface="Arial CYR"/>
                <a:ea typeface="Times New Roman" pitchFamily="18" charset="0"/>
                <a:cs typeface="Arial" pitchFamily="34" charset="0"/>
              </a:rPr>
              <a:t>    </a:t>
            </a:r>
            <a:r>
              <a:rPr kumimoji="1" lang="ru-RU" altLang="uk-UA" b="1" dirty="0">
                <a:latin typeface="Arial CYR"/>
                <a:ea typeface="Times New Roman" pitchFamily="18" charset="0"/>
                <a:cs typeface="Arial" pitchFamily="34" charset="0"/>
              </a:rPr>
              <a:t>-</a:t>
            </a:r>
            <a:r>
              <a:rPr kumimoji="1" lang="ru-RU" altLang="uk-UA" dirty="0">
                <a:latin typeface="Arial CYR"/>
                <a:ea typeface="Times New Roman" pitchFamily="18" charset="0"/>
                <a:cs typeface="Arial" pitchFamily="34" charset="0"/>
              </a:rPr>
              <a:t> </a:t>
            </a:r>
            <a:r>
              <a:rPr kumimoji="1" lang="ru-RU" altLang="uk-UA" b="1" dirty="0">
                <a:latin typeface="Arial CYR"/>
                <a:ea typeface="Times New Roman" pitchFamily="18" charset="0"/>
                <a:cs typeface="Arial" pitchFamily="34" charset="0"/>
              </a:rPr>
              <a:t>Увеличивает общую выживаемость</a:t>
            </a:r>
            <a:endParaRPr kumimoji="1" lang="ru-RU" altLang="uk-UA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kumimoji="1" lang="en-US" altLang="uk-UA" b="1" dirty="0">
                <a:latin typeface="Arial CYR"/>
                <a:ea typeface="Times New Roman" pitchFamily="18" charset="0"/>
                <a:cs typeface="Arial" pitchFamily="34" charset="0"/>
              </a:rPr>
              <a:t>    </a:t>
            </a:r>
            <a:r>
              <a:rPr kumimoji="1" lang="ru-RU" altLang="uk-UA" b="1" dirty="0">
                <a:latin typeface="Arial CYR"/>
                <a:ea typeface="Times New Roman" pitchFamily="18" charset="0"/>
                <a:cs typeface="Arial" pitchFamily="34" charset="0"/>
              </a:rPr>
              <a:t>- Улучшает качество жизни</a:t>
            </a:r>
            <a:endParaRPr kumimoji="1" lang="ru-RU" altLang="uk-UA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861048"/>
            <a:ext cx="144016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C:\Users\Aksionov_G_N\Desktop\Фото2 лекарст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91" y="1052736"/>
            <a:ext cx="3086657" cy="16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371877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®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3081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1) укрепляют  иммунную  систему;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2) являются  мощным  антиоксидантом;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3) обладают  радиопротекторными свойствами;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4) проявляют  антиангиогенные  свойства;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5) обладают  антитоксическими  и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6) цитостатическими свойствами;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7) обладают  противовоспалительными свойствами;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8) ускоряют прохождение </a:t>
            </a:r>
            <a:r>
              <a:rPr lang="ru-RU" sz="3200" b="1" dirty="0" err="1">
                <a:solidFill>
                  <a:srgbClr val="FFFF00"/>
                </a:solidFill>
              </a:rPr>
              <a:t>нейроимпульсов</a:t>
            </a:r>
            <a:r>
              <a:rPr lang="ru-RU" sz="3200" b="1" dirty="0">
                <a:solidFill>
                  <a:srgbClr val="FFFF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9) проявляют  болеутоляющие  свойства.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10) «</a:t>
            </a:r>
            <a:r>
              <a:rPr lang="ru-RU" sz="3200" b="1" dirty="0" err="1">
                <a:solidFill>
                  <a:srgbClr val="FFFF00"/>
                </a:solidFill>
              </a:rPr>
              <a:t>капсулируют</a:t>
            </a:r>
            <a:r>
              <a:rPr lang="ru-RU" sz="3200" b="1" dirty="0">
                <a:solidFill>
                  <a:srgbClr val="FFFF00"/>
                </a:solidFill>
              </a:rPr>
              <a:t>» опухоль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96944" cy="1404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Алкалоиды  аконита  джунгарского,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содержащиеся в «Доновит-ВС</a:t>
            </a:r>
            <a:r>
              <a:rPr lang="ru-RU" dirty="0">
                <a:solidFill>
                  <a:srgbClr val="C00000"/>
                </a:solidFill>
              </a:rPr>
              <a:t>®</a:t>
            </a:r>
            <a:r>
              <a:rPr lang="ru-RU" b="1" dirty="0">
                <a:solidFill>
                  <a:srgbClr val="C00000"/>
                </a:solidFill>
              </a:rPr>
              <a:t>»:</a:t>
            </a:r>
          </a:p>
        </p:txBody>
      </p:sp>
    </p:spTree>
    <p:extLst>
      <p:ext uri="{BB962C8B-B14F-4D97-AF65-F5344CB8AC3E}">
        <p14:creationId xmlns:p14="http://schemas.microsoft.com/office/powerpoint/2010/main" val="390233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1-1-2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2876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202-1-1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93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24525" y="2205038"/>
            <a:ext cx="2160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 dirty="0">
                <a:solidFill>
                  <a:schemeClr val="bg1"/>
                </a:solidFill>
              </a:rPr>
              <a:t>После лечения с применением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 dirty="0">
                <a:solidFill>
                  <a:schemeClr val="bg1"/>
                </a:solidFill>
              </a:rPr>
              <a:t>«Доновит-ВС»	</a:t>
            </a:r>
            <a:r>
              <a:rPr lang="ru-RU" altLang="uk-UA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76375" y="36449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 dirty="0">
                <a:solidFill>
                  <a:schemeClr val="bg1"/>
                </a:solidFill>
              </a:rPr>
              <a:t>До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93334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1Легкое_пря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105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2Лекгое_пр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3195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4321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2200" b="1">
                <a:latin typeface="Times New Roman" pitchFamily="18" charset="0"/>
              </a:rPr>
              <a:t>Рак левого легкого до лечения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4859338" y="5229225"/>
            <a:ext cx="4033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2200" b="1">
                <a:latin typeface="Times New Roman" pitchFamily="18" charset="0"/>
              </a:rPr>
              <a:t>Состояние опухоли левого легкого после лечения</a:t>
            </a:r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 flipV="1">
            <a:off x="3276600" y="2636838"/>
            <a:ext cx="503238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 flipV="1">
            <a:off x="7667625" y="2781300"/>
            <a:ext cx="503238" cy="360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9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sloff1 copy"/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8135937" cy="580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1835150" y="2060575"/>
            <a:ext cx="576263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795963" y="2349500"/>
            <a:ext cx="576262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48038" y="5157788"/>
            <a:ext cx="237648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2400" b="1" dirty="0">
                <a:solidFill>
                  <a:schemeClr val="bg1"/>
                </a:solidFill>
              </a:rPr>
              <a:t>До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43266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aslov 2 copy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7525"/>
            <a:ext cx="80772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32138" y="534828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2400" b="1" dirty="0">
                <a:solidFill>
                  <a:schemeClr val="bg1"/>
                </a:solidFill>
              </a:rPr>
              <a:t>После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320712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536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Доновит-ВС® </vt:lpstr>
      <vt:lpstr>Презентация PowerPoint</vt:lpstr>
      <vt:lpstr>Партнеры по проведению доклинических и клинических исследований</vt:lpstr>
      <vt:lpstr>Презентация PowerPoint</vt:lpstr>
      <vt:lpstr>Алкалоиды  аконита  джунгарского, содержащиеся в «Доновит-ВС®»: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Доновит-ВС®</dc:title>
  <dc:creator>Aksionov_G_N</dc:creator>
  <cp:lastModifiedBy>Aksionov_G_N</cp:lastModifiedBy>
  <cp:revision>10</cp:revision>
  <dcterms:created xsi:type="dcterms:W3CDTF">2022-01-31T12:44:01Z</dcterms:created>
  <dcterms:modified xsi:type="dcterms:W3CDTF">2022-03-30T12:02:01Z</dcterms:modified>
</cp:coreProperties>
</file>